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10287000" cx="18288000"/>
  <p:notesSz cx="6858000" cy="9144000"/>
  <p:embeddedFontLst>
    <p:embeddedFont>
      <p:font typeface="Montserrat"/>
      <p:regular r:id="rId52"/>
      <p:bold r:id="rId53"/>
      <p:italic r:id="rId54"/>
      <p:boldItalic r:id="rId55"/>
    </p:embeddedFont>
    <p:embeddedFont>
      <p:font typeface="Atkinson Hyperlegible"/>
      <p:regular r:id="rId56"/>
      <p:bold r:id="rId57"/>
      <p:italic r:id="rId58"/>
      <p:boldItalic r:id="rId59"/>
    </p:embeddedFont>
    <p:embeddedFont>
      <p:font typeface="Montserrat Medium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64" roundtripDataSignature="AMtx7mjaH/NJA64zch/r59MAGu5Wfaog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Medium-italic.fntdata"/><Relationship Id="rId61" Type="http://schemas.openxmlformats.org/officeDocument/2006/relationships/font" Target="fonts/MontserratMedium-bold.fntdata"/><Relationship Id="rId20" Type="http://schemas.openxmlformats.org/officeDocument/2006/relationships/slide" Target="slides/slide15.xml"/><Relationship Id="rId64" Type="http://customschemas.google.com/relationships/presentationmetadata" Target="metadata"/><Relationship Id="rId63" Type="http://schemas.openxmlformats.org/officeDocument/2006/relationships/font" Target="fonts/MontserratMedium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ontserratMedium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Montserrat-bold.fntdata"/><Relationship Id="rId52" Type="http://schemas.openxmlformats.org/officeDocument/2006/relationships/font" Target="fonts/Montserrat-regular.fntdata"/><Relationship Id="rId11" Type="http://schemas.openxmlformats.org/officeDocument/2006/relationships/slide" Target="slides/slide6.xml"/><Relationship Id="rId55" Type="http://schemas.openxmlformats.org/officeDocument/2006/relationships/font" Target="fonts/Montserrat-boldItalic.fntdata"/><Relationship Id="rId10" Type="http://schemas.openxmlformats.org/officeDocument/2006/relationships/slide" Target="slides/slide5.xml"/><Relationship Id="rId54" Type="http://schemas.openxmlformats.org/officeDocument/2006/relationships/font" Target="fonts/Montserrat-italic.fntdata"/><Relationship Id="rId13" Type="http://schemas.openxmlformats.org/officeDocument/2006/relationships/slide" Target="slides/slide8.xml"/><Relationship Id="rId57" Type="http://schemas.openxmlformats.org/officeDocument/2006/relationships/font" Target="fonts/AtkinsonHyperlegible-bold.fntdata"/><Relationship Id="rId12" Type="http://schemas.openxmlformats.org/officeDocument/2006/relationships/slide" Target="slides/slide7.xml"/><Relationship Id="rId56" Type="http://schemas.openxmlformats.org/officeDocument/2006/relationships/font" Target="fonts/AtkinsonHyperlegible-regular.fntdata"/><Relationship Id="rId15" Type="http://schemas.openxmlformats.org/officeDocument/2006/relationships/slide" Target="slides/slide10.xml"/><Relationship Id="rId59" Type="http://schemas.openxmlformats.org/officeDocument/2006/relationships/font" Target="fonts/AtkinsonHyperlegible-boldItalic.fntdata"/><Relationship Id="rId14" Type="http://schemas.openxmlformats.org/officeDocument/2006/relationships/slide" Target="slides/slide9.xml"/><Relationship Id="rId58" Type="http://schemas.openxmlformats.org/officeDocument/2006/relationships/font" Target="fonts/AtkinsonHyperlegibl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04fd7a33a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604fd7a33a_0_3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604fd7a33a_0_30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604fd7a33a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04fd7a33a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2604fd7a33a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604fd7a33a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604fd7a33a_0_3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04fd7a33a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2604fd7a33a_0_4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604fd7a33a_0_3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604fd7a33a_0_3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97e2a676a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297e2a676a9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7e2a676a9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97e2a676a9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7e2a676a9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97e2a676a9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604fd7a33a_0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2604fd7a33a_0_3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7e2a676a9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297e2a676a9_2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97e2a676a9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97e2a676a9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97e2a676a9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297e2a676a9_2_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7e2a676a9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97e2a676a9_2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7e2a676a9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297e2a676a9_2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7e2a676a9_2_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97e2a676a9_2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97e2a676a9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g297e2a676a9_0_2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7e2a676a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297e2a676a9_0_2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97e2a676a9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97e2a676a9_2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97e2a676a9_2_1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97e2a676a9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97e2a676a9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297e2a676a9_2_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97e2a676a9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297e2a676a9_2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604fd7a33a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g2604fd7a33a_0_3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7e2a676a9_0_17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97e2a676a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297e2a676a9_0_1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297e2a676a9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97e2a676a9_0_1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97e2a676a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7e2a676a9_0_1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297e2a676a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97e2a676a9_0_20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97e2a676a9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8d14ab162_0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98d14ab16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97e2a676a9_0_2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297e2a676a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298d14ab162_0_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98d14ab16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604fd7a33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g2604fd7a33a_0_36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604fd7a33a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2604fd7a33a_0_4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604fd7a33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604fd7a33a_0_4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297e2a676a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g297e2a676a9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97e2a676a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297e2a676a9_0_2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604fd7a33a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g2604fd7a33a_0_24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04fd7a33a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604fd7a33a_0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604fd7a33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2604fd7a33a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2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3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3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4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1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1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1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0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0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1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1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Relationship Id="rId4" Type="http://schemas.openxmlformats.org/officeDocument/2006/relationships/image" Target="../media/image8.png"/><Relationship Id="rId5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3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8.png"/><Relationship Id="rId5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6.png"/><Relationship Id="rId4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figma.com/file/RDkSKAbDRIfpmg8ZrJzkEM/A6-Turno-Med-Fi-Prototype?type=design&amp;node-id=1%3A451&amp;mode=design&amp;t=FAz1ei0OZ3Gywtxx-1" TargetMode="External"/><Relationship Id="rId4" Type="http://schemas.openxmlformats.org/officeDocument/2006/relationships/hyperlink" Target="https://www.figma.com/file/lqnYB1K5xcnniqVhmOUSUP/Low-Fi-Storyboard?type=design&amp;node-id=5-2&amp;mode=design&amp;t=uueqVhigLgHRRT6I-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0.png"/><Relationship Id="rId5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04fd7a33a_0_373"/>
          <p:cNvSpPr txBox="1"/>
          <p:nvPr/>
        </p:nvSpPr>
        <p:spPr>
          <a:xfrm>
            <a:off x="381000" y="9621225"/>
            <a:ext cx="17681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ASSIGNMENT 6 																							C</a:t>
            </a:r>
            <a:r>
              <a:rPr lang="en-US" sz="23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ecilia | Malina | Nazanin | Pedro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85" name="Google Shape;85;g2604fd7a33a_0_373"/>
          <p:cNvGrpSpPr/>
          <p:nvPr/>
        </p:nvGrpSpPr>
        <p:grpSpPr>
          <a:xfrm>
            <a:off x="13609970" y="8822878"/>
            <a:ext cx="798357" cy="798357"/>
            <a:chOff x="-5352" y="0"/>
            <a:chExt cx="1064476" cy="1064476"/>
          </a:xfrm>
        </p:grpSpPr>
        <p:sp>
          <p:nvSpPr>
            <p:cNvPr id="86" name="Google Shape;86;g2604fd7a33a_0_373"/>
            <p:cNvSpPr/>
            <p:nvPr/>
          </p:nvSpPr>
          <p:spPr>
            <a:xfrm rot="5400000">
              <a:off x="-5352" y="0"/>
              <a:ext cx="1064476" cy="1064476"/>
            </a:xfrm>
            <a:custGeom>
              <a:rect b="b" l="l" r="r" t="t"/>
              <a:pathLst>
                <a:path extrusionOk="0" h="6355080" w="6355080">
                  <a:moveTo>
                    <a:pt x="3177540" y="6355080"/>
                  </a:moveTo>
                  <a:cubicBezTo>
                    <a:pt x="2329180" y="6355080"/>
                    <a:pt x="1530350" y="6024880"/>
                    <a:pt x="930910" y="5424170"/>
                  </a:cubicBezTo>
                  <a:cubicBezTo>
                    <a:pt x="330200" y="4824730"/>
                    <a:pt x="0" y="4025900"/>
                    <a:pt x="0" y="3177540"/>
                  </a:cubicBezTo>
                  <a:cubicBezTo>
                    <a:pt x="0" y="2329180"/>
                    <a:pt x="330200" y="1530350"/>
                    <a:pt x="930910" y="930910"/>
                  </a:cubicBezTo>
                  <a:cubicBezTo>
                    <a:pt x="1530350" y="330200"/>
                    <a:pt x="2329180" y="0"/>
                    <a:pt x="3177540" y="0"/>
                  </a:cubicBezTo>
                  <a:cubicBezTo>
                    <a:pt x="4025900" y="0"/>
                    <a:pt x="4824730" y="330200"/>
                    <a:pt x="5424170" y="930910"/>
                  </a:cubicBezTo>
                  <a:cubicBezTo>
                    <a:pt x="6024880" y="1531620"/>
                    <a:pt x="6355080" y="2329180"/>
                    <a:pt x="6355080" y="3177540"/>
                  </a:cubicBezTo>
                  <a:cubicBezTo>
                    <a:pt x="6355080" y="4025900"/>
                    <a:pt x="6024880" y="4824730"/>
                    <a:pt x="5424170" y="5424170"/>
                  </a:cubicBezTo>
                  <a:cubicBezTo>
                    <a:pt x="4824730" y="6024880"/>
                    <a:pt x="4025900" y="6355080"/>
                    <a:pt x="3177540" y="6355080"/>
                  </a:cubicBezTo>
                  <a:close/>
                  <a:moveTo>
                    <a:pt x="3177540" y="190500"/>
                  </a:moveTo>
                  <a:cubicBezTo>
                    <a:pt x="2379980" y="190500"/>
                    <a:pt x="1629410" y="501650"/>
                    <a:pt x="1065530" y="1065530"/>
                  </a:cubicBezTo>
                  <a:cubicBezTo>
                    <a:pt x="501650" y="1629410"/>
                    <a:pt x="190500" y="2379980"/>
                    <a:pt x="190500" y="3177540"/>
                  </a:cubicBezTo>
                  <a:cubicBezTo>
                    <a:pt x="190500" y="3975100"/>
                    <a:pt x="501650" y="4725670"/>
                    <a:pt x="1065530" y="5289550"/>
                  </a:cubicBezTo>
                  <a:cubicBezTo>
                    <a:pt x="1629410" y="5853430"/>
                    <a:pt x="2379980" y="6164580"/>
                    <a:pt x="3177540" y="6164580"/>
                  </a:cubicBezTo>
                  <a:cubicBezTo>
                    <a:pt x="3975100" y="6164580"/>
                    <a:pt x="4725670" y="5853430"/>
                    <a:pt x="5289550" y="5289550"/>
                  </a:cubicBezTo>
                  <a:cubicBezTo>
                    <a:pt x="5853430" y="4725670"/>
                    <a:pt x="6164580" y="3975100"/>
                    <a:pt x="6164580" y="3177540"/>
                  </a:cubicBezTo>
                  <a:cubicBezTo>
                    <a:pt x="6164580" y="2379980"/>
                    <a:pt x="5853430" y="1629410"/>
                    <a:pt x="5289550" y="1065530"/>
                  </a:cubicBezTo>
                  <a:cubicBezTo>
                    <a:pt x="4725670" y="501650"/>
                    <a:pt x="3975100" y="190500"/>
                    <a:pt x="3177540" y="1905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7" name="Google Shape;87;g2604fd7a33a_0_373"/>
            <p:cNvCxnSpPr/>
            <p:nvPr/>
          </p:nvCxnSpPr>
          <p:spPr>
            <a:xfrm rot="1800505">
              <a:off x="556884" y="429710"/>
              <a:ext cx="299324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8" name="Google Shape;88;g2604fd7a33a_0_373"/>
            <p:cNvCxnSpPr/>
            <p:nvPr/>
          </p:nvCxnSpPr>
          <p:spPr>
            <a:xfrm>
              <a:off x="192116" y="502329"/>
              <a:ext cx="643800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9" name="Google Shape;89;g2604fd7a33a_0_373"/>
            <p:cNvCxnSpPr/>
            <p:nvPr/>
          </p:nvCxnSpPr>
          <p:spPr>
            <a:xfrm rot="-2006121">
              <a:off x="560517" y="581301"/>
              <a:ext cx="299458" cy="0"/>
            </a:xfrm>
            <a:prstGeom prst="straightConnector1">
              <a:avLst/>
            </a:prstGeom>
            <a:noFill/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pic>
        <p:nvPicPr>
          <p:cNvPr id="90" name="Google Shape;90;g2604fd7a33a_0_373"/>
          <p:cNvPicPr preferRelativeResize="0"/>
          <p:nvPr/>
        </p:nvPicPr>
        <p:blipFill rotWithShape="1">
          <a:blip r:embed="rId3">
            <a:alphaModFix/>
          </a:blip>
          <a:srcRect b="18066" l="0" r="0" t="15217"/>
          <a:stretch/>
        </p:blipFill>
        <p:spPr>
          <a:xfrm>
            <a:off x="8934325" y="378225"/>
            <a:ext cx="8799149" cy="805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g2604fd7a33a_0_373"/>
          <p:cNvPicPr preferRelativeResize="0"/>
          <p:nvPr/>
        </p:nvPicPr>
        <p:blipFill rotWithShape="1">
          <a:blip r:embed="rId4">
            <a:alphaModFix/>
          </a:blip>
          <a:srcRect b="0" l="15590" r="25620" t="0"/>
          <a:stretch/>
        </p:blipFill>
        <p:spPr>
          <a:xfrm>
            <a:off x="0" y="182975"/>
            <a:ext cx="5675924" cy="312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2604fd7a33a_0_3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25" y="4149825"/>
            <a:ext cx="10236250" cy="292465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604fd7a33a_0_373"/>
          <p:cNvSpPr txBox="1"/>
          <p:nvPr/>
        </p:nvSpPr>
        <p:spPr>
          <a:xfrm>
            <a:off x="2256625" y="5205825"/>
            <a:ext cx="6907200" cy="10197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Medium Fidelity Prototyping…</a:t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6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604fd7a33a_0_306"/>
          <p:cNvSpPr txBox="1"/>
          <p:nvPr/>
        </p:nvSpPr>
        <p:spPr>
          <a:xfrm>
            <a:off x="398625" y="1958050"/>
            <a:ext cx="15143400" cy="57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Die tool to resemble playing a game.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Board-game like page when task is complete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Social feed that enables interactions (kudos)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Group tasks with friends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4" name="Google Shape;174;g2604fd7a33a_0_306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encoding playfulness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175" name="Google Shape;175;g2604fd7a33a_0_306"/>
          <p:cNvSpPr txBox="1"/>
          <p:nvPr/>
        </p:nvSpPr>
        <p:spPr>
          <a:xfrm>
            <a:off x="14915475" y="343725"/>
            <a:ext cx="3230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D46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PLAYFULNESS</a:t>
            </a:r>
            <a:endParaRPr sz="3000">
              <a:solidFill>
                <a:srgbClr val="ED46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76" name="Google Shape;176;g2604fd7a33a_0_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0175" y="1794625"/>
            <a:ext cx="3389926" cy="733967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2604fd7a33a_0_306"/>
          <p:cNvSpPr/>
          <p:nvPr/>
        </p:nvSpPr>
        <p:spPr>
          <a:xfrm>
            <a:off x="12973500" y="1380525"/>
            <a:ext cx="4363307" cy="8167878"/>
          </a:xfrm>
          <a:custGeom>
            <a:rect b="b" l="l" r="r" t="t"/>
            <a:pathLst>
              <a:path extrusionOk="0" h="4114800" w="2072830">
                <a:moveTo>
                  <a:pt x="0" y="0"/>
                </a:moveTo>
                <a:lnTo>
                  <a:pt x="2072831" y="0"/>
                </a:lnTo>
                <a:lnTo>
                  <a:pt x="2072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78" name="Google Shape;178;g2604fd7a33a_0_3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80925" y="6442850"/>
            <a:ext cx="4091074" cy="240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604fd7a33a_0_287"/>
          <p:cNvSpPr txBox="1"/>
          <p:nvPr/>
        </p:nvSpPr>
        <p:spPr>
          <a:xfrm>
            <a:off x="1028700" y="1226973"/>
            <a:ext cx="16230600" cy="503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value tensions emerging from design decisions </a:t>
            </a:r>
            <a:endParaRPr/>
          </a:p>
        </p:txBody>
      </p:sp>
      <p:sp>
        <p:nvSpPr>
          <p:cNvPr id="184" name="Google Shape;184;g2604fd7a33a_0_287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g2604fd7a33a_0_287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604fd7a33a_0_332"/>
          <p:cNvSpPr txBox="1"/>
          <p:nvPr/>
        </p:nvSpPr>
        <p:spPr>
          <a:xfrm>
            <a:off x="282064" y="48980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MOTIVATION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1" name="Google Shape;191;g2604fd7a33a_0_332"/>
          <p:cNvSpPr txBox="1"/>
          <p:nvPr/>
        </p:nvSpPr>
        <p:spPr>
          <a:xfrm>
            <a:off x="12556739" y="48980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PLAYFULNESS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2" name="Google Shape;192;g2604fd7a33a_0_332"/>
          <p:cNvSpPr txBox="1"/>
          <p:nvPr/>
        </p:nvSpPr>
        <p:spPr>
          <a:xfrm>
            <a:off x="6460839" y="48980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INTEGRITY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93" name="Google Shape;193;g2604fd7a33a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22376" y="2801500"/>
            <a:ext cx="1057665" cy="62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604fd7a33a_0_332"/>
          <p:cNvSpPr/>
          <p:nvPr/>
        </p:nvSpPr>
        <p:spPr>
          <a:xfrm>
            <a:off x="17515642" y="2849554"/>
            <a:ext cx="490308" cy="532507"/>
          </a:xfrm>
          <a:custGeom>
            <a:rect b="b" l="l" r="r" t="t"/>
            <a:pathLst>
              <a:path extrusionOk="0" h="1339639" w="1225770">
                <a:moveTo>
                  <a:pt x="0" y="0"/>
                </a:moveTo>
                <a:lnTo>
                  <a:pt x="1225770" y="0"/>
                </a:lnTo>
                <a:lnTo>
                  <a:pt x="1225770" y="1339640"/>
                </a:lnTo>
                <a:lnTo>
                  <a:pt x="0" y="133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g2604fd7a33a_0_332"/>
          <p:cNvSpPr txBox="1"/>
          <p:nvPr/>
        </p:nvSpPr>
        <p:spPr>
          <a:xfrm>
            <a:off x="712950" y="2051600"/>
            <a:ext cx="15815400" cy="73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Value tensions: </a:t>
            </a:r>
            <a:endParaRPr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4E4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Streaks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 can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increase motivation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 but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hinder playfulness.</a:t>
            </a:r>
            <a:endParaRPr b="1"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4E4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“Done”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 button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challenges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 user’s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integrity.</a:t>
            </a:r>
            <a:endParaRPr b="1"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4E4"/>
              </a:buClr>
              <a:buSzPts val="4000"/>
              <a:buFont typeface="Montserrat"/>
              <a:buChar char="-"/>
            </a:pP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Playfulness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 can clash with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motivation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: “fun” is low-stakes.</a:t>
            </a:r>
            <a:endParaRPr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4E4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Social validation (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feed</a:t>
            </a:r>
            <a:r>
              <a:rPr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) creates tensions with </a:t>
            </a:r>
            <a:r>
              <a:rPr b="1" lang="en-US" sz="4000">
                <a:solidFill>
                  <a:srgbClr val="FFF4E4"/>
                </a:solidFill>
                <a:latin typeface="Montserrat"/>
                <a:ea typeface="Montserrat"/>
                <a:cs typeface="Montserrat"/>
                <a:sym typeface="Montserrat"/>
              </a:rPr>
              <a:t>intrinsic motivation</a:t>
            </a:r>
            <a:endParaRPr b="1" sz="4000">
              <a:solidFill>
                <a:srgbClr val="FFF4E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6" name="Google Shape;196;g2604fd7a33a_0_332"/>
          <p:cNvSpPr txBox="1"/>
          <p:nvPr/>
        </p:nvSpPr>
        <p:spPr>
          <a:xfrm>
            <a:off x="17072380" y="2865453"/>
            <a:ext cx="355200" cy="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97" name="Google Shape;197;g2604fd7a33a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23207" y="6262050"/>
            <a:ext cx="1227895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2604fd7a33a_0_332"/>
          <p:cNvSpPr/>
          <p:nvPr/>
        </p:nvSpPr>
        <p:spPr>
          <a:xfrm>
            <a:off x="17540713" y="6318988"/>
            <a:ext cx="569983" cy="629630"/>
          </a:xfrm>
          <a:custGeom>
            <a:rect b="b" l="l" r="r" t="t"/>
            <a:pathLst>
              <a:path extrusionOk="0" h="1339639" w="1225770">
                <a:moveTo>
                  <a:pt x="0" y="0"/>
                </a:moveTo>
                <a:lnTo>
                  <a:pt x="1225770" y="0"/>
                </a:lnTo>
                <a:lnTo>
                  <a:pt x="1225770" y="1339640"/>
                </a:lnTo>
                <a:lnTo>
                  <a:pt x="0" y="133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2604fd7a33a_0_332"/>
          <p:cNvSpPr txBox="1"/>
          <p:nvPr/>
        </p:nvSpPr>
        <p:spPr>
          <a:xfrm>
            <a:off x="17026113" y="6337825"/>
            <a:ext cx="4125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x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0" name="Google Shape;200;g2604fd7a33a_0_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3395" y="8896250"/>
            <a:ext cx="1227895" cy="7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604fd7a33a_0_332"/>
          <p:cNvSpPr/>
          <p:nvPr/>
        </p:nvSpPr>
        <p:spPr>
          <a:xfrm>
            <a:off x="12221325" y="4534000"/>
            <a:ext cx="685918" cy="848678"/>
          </a:xfrm>
          <a:custGeom>
            <a:rect b="b" l="l" r="r" t="t"/>
            <a:pathLst>
              <a:path extrusionOk="0" h="2057400" w="1507513">
                <a:moveTo>
                  <a:pt x="0" y="0"/>
                </a:moveTo>
                <a:lnTo>
                  <a:pt x="1507513" y="0"/>
                </a:lnTo>
                <a:lnTo>
                  <a:pt x="15075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9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tasks and changes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9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604fd7a33a_0_43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5456" l="-31239" r="-40839" t="-173128"/>
            </a:stretch>
          </a:blipFill>
          <a:ln>
            <a:noFill/>
          </a:ln>
        </p:spPr>
      </p:sp>
      <p:sp>
        <p:nvSpPr>
          <p:cNvPr id="214" name="Google Shape;214;g2604fd7a33a_0_431"/>
          <p:cNvSpPr/>
          <p:nvPr/>
        </p:nvSpPr>
        <p:spPr>
          <a:xfrm rot="-8100000">
            <a:off x="8987050" y="5656258"/>
            <a:ext cx="313901" cy="313901"/>
          </a:xfrm>
          <a:custGeom>
            <a:rect b="b" l="l" r="r" t="t"/>
            <a:pathLst>
              <a:path extrusionOk="0" h="313727" w="313727">
                <a:moveTo>
                  <a:pt x="0" y="0"/>
                </a:moveTo>
                <a:lnTo>
                  <a:pt x="313726" y="0"/>
                </a:lnTo>
                <a:lnTo>
                  <a:pt x="313726" y="313727"/>
                </a:lnTo>
                <a:lnTo>
                  <a:pt x="0" y="313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g2604fd7a33a_0_431"/>
          <p:cNvSpPr/>
          <p:nvPr/>
        </p:nvSpPr>
        <p:spPr>
          <a:xfrm rot="-8100000">
            <a:off x="8987050" y="3947701"/>
            <a:ext cx="313901" cy="313901"/>
          </a:xfrm>
          <a:custGeom>
            <a:rect b="b" l="l" r="r" t="t"/>
            <a:pathLst>
              <a:path extrusionOk="0" h="313727" w="313727">
                <a:moveTo>
                  <a:pt x="0" y="0"/>
                </a:moveTo>
                <a:lnTo>
                  <a:pt x="313726" y="0"/>
                </a:lnTo>
                <a:lnTo>
                  <a:pt x="313726" y="313726"/>
                </a:lnTo>
                <a:lnTo>
                  <a:pt x="0" y="31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g2604fd7a33a_0_431"/>
          <p:cNvSpPr/>
          <p:nvPr/>
        </p:nvSpPr>
        <p:spPr>
          <a:xfrm rot="-8100000">
            <a:off x="8987050" y="2308342"/>
            <a:ext cx="313901" cy="313901"/>
          </a:xfrm>
          <a:custGeom>
            <a:rect b="b" l="l" r="r" t="t"/>
            <a:pathLst>
              <a:path extrusionOk="0" h="313727" w="313727">
                <a:moveTo>
                  <a:pt x="0" y="0"/>
                </a:moveTo>
                <a:lnTo>
                  <a:pt x="313726" y="0"/>
                </a:lnTo>
                <a:lnTo>
                  <a:pt x="313726" y="313727"/>
                </a:lnTo>
                <a:lnTo>
                  <a:pt x="0" y="313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g2604fd7a33a_0_431"/>
          <p:cNvSpPr txBox="1"/>
          <p:nvPr/>
        </p:nvSpPr>
        <p:spPr>
          <a:xfrm>
            <a:off x="1028700" y="1242273"/>
            <a:ext cx="16230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1.1: Complete an Activity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#simple</a:t>
            </a:r>
            <a:endParaRPr b="1"/>
          </a:p>
        </p:txBody>
      </p:sp>
      <p:sp>
        <p:nvSpPr>
          <p:cNvPr id="218" name="Google Shape;218;g2604fd7a33a_0_431"/>
          <p:cNvSpPr txBox="1"/>
          <p:nvPr/>
        </p:nvSpPr>
        <p:spPr>
          <a:xfrm>
            <a:off x="1028700" y="2877755"/>
            <a:ext cx="16230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1.2: Share the news with friends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#simple</a:t>
            </a:r>
            <a:endParaRPr b="1"/>
          </a:p>
        </p:txBody>
      </p:sp>
      <p:sp>
        <p:nvSpPr>
          <p:cNvPr id="219" name="Google Shape;219;g2604fd7a33a_0_431"/>
          <p:cNvSpPr txBox="1"/>
          <p:nvPr/>
        </p:nvSpPr>
        <p:spPr>
          <a:xfrm>
            <a:off x="1028700" y="4513236"/>
            <a:ext cx="162306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2.1: Create a new activity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#moderate</a:t>
            </a:r>
            <a:endParaRPr b="1"/>
          </a:p>
        </p:txBody>
      </p:sp>
      <p:sp>
        <p:nvSpPr>
          <p:cNvPr id="220" name="Google Shape;220;g2604fd7a33a_0_431"/>
          <p:cNvSpPr txBox="1"/>
          <p:nvPr/>
        </p:nvSpPr>
        <p:spPr>
          <a:xfrm>
            <a:off x="361950" y="6119488"/>
            <a:ext cx="17564100" cy="6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2.2: Check your activities progress and statistics* </a:t>
            </a:r>
            <a:r>
              <a:rPr b="1" i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#moderate</a:t>
            </a:r>
            <a:endParaRPr b="1" i="1"/>
          </a:p>
        </p:txBody>
      </p:sp>
      <p:sp>
        <p:nvSpPr>
          <p:cNvPr id="221" name="Google Shape;221;g2604fd7a33a_0_431"/>
          <p:cNvSpPr/>
          <p:nvPr/>
        </p:nvSpPr>
        <p:spPr>
          <a:xfrm rot="-8100000">
            <a:off x="8987050" y="7233283"/>
            <a:ext cx="313901" cy="313901"/>
          </a:xfrm>
          <a:custGeom>
            <a:rect b="b" l="l" r="r" t="t"/>
            <a:pathLst>
              <a:path extrusionOk="0" h="313727" w="313727">
                <a:moveTo>
                  <a:pt x="0" y="0"/>
                </a:moveTo>
                <a:lnTo>
                  <a:pt x="313726" y="0"/>
                </a:lnTo>
                <a:lnTo>
                  <a:pt x="313726" y="313727"/>
                </a:lnTo>
                <a:lnTo>
                  <a:pt x="0" y="3137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g2604fd7a33a_0_431"/>
          <p:cNvSpPr txBox="1"/>
          <p:nvPr/>
        </p:nvSpPr>
        <p:spPr>
          <a:xfrm>
            <a:off x="1028700" y="7725743"/>
            <a:ext cx="162306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: Create a group activity and invite friends to complete it with you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#complex</a:t>
            </a:r>
            <a:endParaRPr b="1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604fd7a33a_0_349"/>
          <p:cNvSpPr txBox="1"/>
          <p:nvPr/>
        </p:nvSpPr>
        <p:spPr>
          <a:xfrm>
            <a:off x="3131281" y="3838873"/>
            <a:ext cx="12025500" cy="26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 goals and key measurements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8" name="Google Shape;228;g2604fd7a33a_0_349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g2604fd7a33a_0_349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97e2a676a9_0_19"/>
          <p:cNvSpPr txBox="1"/>
          <p:nvPr/>
        </p:nvSpPr>
        <p:spPr>
          <a:xfrm>
            <a:off x="398625" y="343725"/>
            <a:ext cx="110208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Usability</a:t>
            </a: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 Goals and Key Metrics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235" name="Google Shape;235;g297e2a676a9_0_19"/>
          <p:cNvSpPr txBox="1"/>
          <p:nvPr/>
        </p:nvSpPr>
        <p:spPr>
          <a:xfrm>
            <a:off x="861375" y="2173450"/>
            <a:ext cx="16044300" cy="7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Pleasing: </a:t>
            </a: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NPS and how likely the user would be to recommend the app (1-10).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User testing gave us an NPS of 5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Efficient: </a:t>
            </a: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Number of service tickets, measured as number of “mis-clicks” or questions asked.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We measured 4 mis-clicks and were asked 6 clarifying questions across 4 tests 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97e2a676a9_0_30"/>
          <p:cNvSpPr txBox="1"/>
          <p:nvPr/>
        </p:nvSpPr>
        <p:spPr>
          <a:xfrm>
            <a:off x="398625" y="343725"/>
            <a:ext cx="13517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Improving Key Measurement Metrics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241" name="Google Shape;241;g297e2a676a9_0_30"/>
          <p:cNvSpPr txBox="1"/>
          <p:nvPr/>
        </p:nvSpPr>
        <p:spPr>
          <a:xfrm>
            <a:off x="861375" y="2173450"/>
            <a:ext cx="16044300" cy="81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Pleasing</a:t>
            </a:r>
            <a:endParaRPr b="1"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Added encouraging messages throughout (e.g. streaks, calendars)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Enabled more granular progress tracking for overall tasks but also each task (e.g. setting status as current, in progress, or completed)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Simplified task pages (minimized buttons and clicks required)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Provided more exit opportunities (e.g. exit and back buttons)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97e2a676a9_0_35"/>
          <p:cNvSpPr txBox="1"/>
          <p:nvPr/>
        </p:nvSpPr>
        <p:spPr>
          <a:xfrm>
            <a:off x="398625" y="343725"/>
            <a:ext cx="135171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Improving Key Measurement Metrics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247" name="Google Shape;247;g297e2a676a9_0_35"/>
          <p:cNvSpPr txBox="1"/>
          <p:nvPr/>
        </p:nvSpPr>
        <p:spPr>
          <a:xfrm>
            <a:off x="861375" y="2173450"/>
            <a:ext cx="16044300" cy="67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Efficient</a:t>
            </a:r>
            <a:endParaRPr b="1"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Made button placements intentional and placed key factors in center frame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Used sizing intentionally, making individual tasks larger and visible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Streamlined task creation through one interface to reduce complexity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604fd7a33a_0_355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revised interface sketching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3" name="Google Shape;253;g2604fd7a33a_0_355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4" name="Google Shape;254;g2604fd7a33a_0_355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50000">
              <a:srgbClr val="FE6464"/>
            </a:gs>
            <a:gs pos="100000">
              <a:srgbClr val="FD3535"/>
            </a:gs>
          </a:gsLst>
          <a:lin ang="10800025" scaled="0"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98;p2"/>
          <p:cNvCxnSpPr/>
          <p:nvPr/>
        </p:nvCxnSpPr>
        <p:spPr>
          <a:xfrm>
            <a:off x="0" y="755421"/>
            <a:ext cx="18296116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2"/>
          <p:cNvSpPr/>
          <p:nvPr/>
        </p:nvSpPr>
        <p:spPr>
          <a:xfrm>
            <a:off x="10604500" y="1351285"/>
            <a:ext cx="6299200" cy="8224497"/>
          </a:xfrm>
          <a:custGeom>
            <a:rect b="b" l="l" r="r" t="t"/>
            <a:pathLst>
              <a:path extrusionOk="0" h="8224497" w="6299200">
                <a:moveTo>
                  <a:pt x="0" y="0"/>
                </a:moveTo>
                <a:lnTo>
                  <a:pt x="6299200" y="0"/>
                </a:lnTo>
                <a:lnTo>
                  <a:pt x="6299200" y="8224497"/>
                </a:lnTo>
                <a:lnTo>
                  <a:pt x="0" y="822449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-15744" r="-15471" t="0"/>
            </a:stretch>
          </a:blipFill>
          <a:ln>
            <a:noFill/>
          </a:ln>
        </p:spPr>
      </p:sp>
      <p:sp>
        <p:nvSpPr>
          <p:cNvPr id="100" name="Google Shape;100;p2"/>
          <p:cNvSpPr txBox="1"/>
          <p:nvPr/>
        </p:nvSpPr>
        <p:spPr>
          <a:xfrm>
            <a:off x="734200" y="1143297"/>
            <a:ext cx="8960100" cy="26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i="0" sz="10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1" name="Google Shape;101;p2"/>
          <p:cNvSpPr txBox="1"/>
          <p:nvPr/>
        </p:nvSpPr>
        <p:spPr>
          <a:xfrm>
            <a:off x="734200" y="2893628"/>
            <a:ext cx="16230600" cy="68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	project intro 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	values in design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	tasks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	usability goals &amp; key measurements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5	revised interface sketches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	medium-fi task flows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99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	prototype implementation</a:t>
            </a:r>
            <a:endParaRPr sz="3399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730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99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7e2a676a9_2_21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#1</a:t>
            </a:r>
            <a:endParaRPr/>
          </a:p>
        </p:txBody>
      </p:sp>
      <p:sp>
        <p:nvSpPr>
          <p:cNvPr id="260" name="Google Shape;260;g297e2a676a9_2_21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1" name="Google Shape;261;g297e2a676a9_2_21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262" name="Google Shape;262;g297e2a676a9_2_21"/>
          <p:cNvSpPr txBox="1"/>
          <p:nvPr/>
        </p:nvSpPr>
        <p:spPr>
          <a:xfrm>
            <a:off x="789875" y="32059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ompleting + sharing an activity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New sliding button for completing a task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Removed option to DM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Added option to “roll again” to return home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97e2a676a9_0_117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268" name="Google Shape;268;g297e2a676a9_0_117"/>
          <p:cNvPicPr preferRelativeResize="0"/>
          <p:nvPr/>
        </p:nvPicPr>
        <p:blipFill rotWithShape="1">
          <a:blip r:embed="rId3">
            <a:alphaModFix/>
          </a:blip>
          <a:srcRect b="0" l="0" r="57970" t="0"/>
          <a:stretch/>
        </p:blipFill>
        <p:spPr>
          <a:xfrm>
            <a:off x="3930775" y="1931275"/>
            <a:ext cx="3930784" cy="6424451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97e2a676a9_0_117"/>
          <p:cNvSpPr txBox="1"/>
          <p:nvPr/>
        </p:nvSpPr>
        <p:spPr>
          <a:xfrm>
            <a:off x="8147803" y="472898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270" name="Google Shape;270;g297e2a676a9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9200" y="1928487"/>
            <a:ext cx="3930775" cy="6237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297e2a676a9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166025" y="1906855"/>
            <a:ext cx="3930776" cy="6280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2" name="Google Shape;272;g297e2a676a9_0_117"/>
          <p:cNvCxnSpPr>
            <a:stCxn id="273" idx="3"/>
            <a:endCxn id="271" idx="1"/>
          </p:cNvCxnSpPr>
          <p:nvPr/>
        </p:nvCxnSpPr>
        <p:spPr>
          <a:xfrm>
            <a:off x="7861425" y="5047102"/>
            <a:ext cx="2304600" cy="0"/>
          </a:xfrm>
          <a:prstGeom prst="straightConnector1">
            <a:avLst/>
          </a:prstGeom>
          <a:noFill/>
          <a:ln cap="flat" cmpd="sng" w="76200">
            <a:solidFill>
              <a:srgbClr val="ED464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74" name="Google Shape;274;g297e2a676a9_0_1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775" y="2024863"/>
            <a:ext cx="3869000" cy="623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7e2a676a9_2_47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#1</a:t>
            </a:r>
            <a:endParaRPr/>
          </a:p>
        </p:txBody>
      </p:sp>
      <p:sp>
        <p:nvSpPr>
          <p:cNvPr id="280" name="Google Shape;280;g297e2a676a9_2_47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1" name="Google Shape;281;g297e2a676a9_2_47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282" name="Google Shape;282;g297e2a676a9_2_47"/>
          <p:cNvSpPr txBox="1"/>
          <p:nvPr/>
        </p:nvSpPr>
        <p:spPr>
          <a:xfrm>
            <a:off x="789875" y="32059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Improvements to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usability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goals: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efficient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simplifies sharing process by removing DM feature (not core to our app’s goals), which should reduce misclicks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pleasing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 previous UI implied “post” and “DM” were requirements, which frustrated users who didn’t want to share. This change should increase NPS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97e2a676a9_2_54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#1</a:t>
            </a:r>
            <a:endParaRPr/>
          </a:p>
        </p:txBody>
      </p:sp>
      <p:sp>
        <p:nvSpPr>
          <p:cNvPr id="288" name="Google Shape;288;g297e2a676a9_2_54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89" name="Google Shape;289;g297e2a676a9_2_54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290" name="Google Shape;290;g297e2a676a9_2_54"/>
          <p:cNvSpPr txBox="1"/>
          <p:nvPr/>
        </p:nvSpPr>
        <p:spPr>
          <a:xfrm>
            <a:off x="789875" y="32059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Rationale for change: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Sliding “completed” button increases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integrity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from previous “done” button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Lo-fi prototype testing revealed users wanted a clearer option to NOT share the news of their activities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97e2a676a9_2_27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#2</a:t>
            </a:r>
            <a:endParaRPr/>
          </a:p>
        </p:txBody>
      </p:sp>
      <p:sp>
        <p:nvSpPr>
          <p:cNvPr id="296" name="Google Shape;296;g297e2a676a9_2_27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g297e2a676a9_2_27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298" name="Google Shape;298;g297e2a676a9_2_27"/>
          <p:cNvSpPr txBox="1"/>
          <p:nvPr/>
        </p:nvSpPr>
        <p:spPr>
          <a:xfrm>
            <a:off x="789875" y="3322125"/>
            <a:ext cx="16471500" cy="56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Adding a feed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Replaced our “groups and friends” page with a “feed” page, where users could see activities completed by their friends and send them a ‘kudos’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97e2a676a9_2_68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304" name="Google Shape;304;g297e2a676a9_2_68"/>
          <p:cNvSpPr txBox="1"/>
          <p:nvPr/>
        </p:nvSpPr>
        <p:spPr>
          <a:xfrm>
            <a:off x="8147803" y="472898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>
              <a:solidFill>
                <a:srgbClr val="ED4646"/>
              </a:solidFill>
            </a:endParaRPr>
          </a:p>
        </p:txBody>
      </p:sp>
      <p:cxnSp>
        <p:nvCxnSpPr>
          <p:cNvPr id="305" name="Google Shape;305;g297e2a676a9_2_68"/>
          <p:cNvCxnSpPr>
            <a:stCxn id="306" idx="3"/>
            <a:endCxn id="307" idx="1"/>
          </p:cNvCxnSpPr>
          <p:nvPr/>
        </p:nvCxnSpPr>
        <p:spPr>
          <a:xfrm>
            <a:off x="7861425" y="5047102"/>
            <a:ext cx="2304600" cy="0"/>
          </a:xfrm>
          <a:prstGeom prst="straightConnector1">
            <a:avLst/>
          </a:prstGeom>
          <a:noFill/>
          <a:ln cap="flat" cmpd="sng" w="76200">
            <a:solidFill>
              <a:srgbClr val="ED464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8" name="Google Shape;308;g297e2a676a9_2_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4125" y="1974700"/>
            <a:ext cx="5332201" cy="802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297e2a676a9_2_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11725" y="1812050"/>
            <a:ext cx="5006182" cy="802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97e2a676a9_0_242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#2</a:t>
            </a:r>
            <a:endParaRPr/>
          </a:p>
        </p:txBody>
      </p:sp>
      <p:sp>
        <p:nvSpPr>
          <p:cNvPr id="315" name="Google Shape;315;g297e2a676a9_0_242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6" name="Google Shape;316;g297e2a676a9_0_242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317" name="Google Shape;317;g297e2a676a9_0_242"/>
          <p:cNvSpPr txBox="1"/>
          <p:nvPr/>
        </p:nvSpPr>
        <p:spPr>
          <a:xfrm>
            <a:off x="789875" y="28368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Improvements to usability goals: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By adding a feed and remove the groups page, we simplified the page layout, improving the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of use, reducing mis-clicks and questions.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also added a social interaction feature to give/receive ‘kudos’, to improve the user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satisfaction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and NPS score.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97e2a676a9_0_249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#2</a:t>
            </a:r>
            <a:endParaRPr/>
          </a:p>
        </p:txBody>
      </p:sp>
      <p:sp>
        <p:nvSpPr>
          <p:cNvPr id="323" name="Google Shape;323;g297e2a676a9_0_249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4" name="Google Shape;324;g297e2a676a9_0_249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325" name="Google Shape;325;g297e2a676a9_0_249"/>
          <p:cNvSpPr txBox="1"/>
          <p:nvPr/>
        </p:nvSpPr>
        <p:spPr>
          <a:xfrm>
            <a:off x="1323275" y="28368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Rationale for change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Users were confused by the purpose and complexity of our group task page, and required guidance to create and view group tasks.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Experience prototype showed that users wanted to be able to see their friends’ progress in a succinct way.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Users wanted to interact with their friends’ activity updates.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7e2a676a9_2_88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#3</a:t>
            </a:r>
            <a:endParaRPr/>
          </a:p>
        </p:txBody>
      </p:sp>
      <p:sp>
        <p:nvSpPr>
          <p:cNvPr id="331" name="Google Shape;331;g297e2a676a9_2_88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32" name="Google Shape;332;g297e2a676a9_2_88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333" name="Google Shape;333;g297e2a676a9_2_88"/>
          <p:cNvSpPr txBox="1"/>
          <p:nvPr/>
        </p:nvSpPr>
        <p:spPr>
          <a:xfrm>
            <a:off x="789875" y="32059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Creating a task + tasks page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More details when creating an activity (description, whether you want this recur, etc)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080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Clr>
                <a:schemeClr val="lt1"/>
              </a:buClr>
              <a:buSzPts val="4400"/>
              <a:buFont typeface="Montserrat"/>
              <a:buChar char="●"/>
            </a:pPr>
            <a:r>
              <a:rPr lang="en-US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Less cluttered tasks page </a:t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97e2a676a9_2_102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Before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339" name="Google Shape;339;g297e2a676a9_2_102"/>
          <p:cNvSpPr txBox="1"/>
          <p:nvPr/>
        </p:nvSpPr>
        <p:spPr>
          <a:xfrm>
            <a:off x="8147803" y="472898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After</a:t>
            </a:r>
            <a:endParaRPr>
              <a:solidFill>
                <a:srgbClr val="ED4646"/>
              </a:solidFill>
            </a:endParaRPr>
          </a:p>
        </p:txBody>
      </p:sp>
      <p:cxnSp>
        <p:nvCxnSpPr>
          <p:cNvPr id="340" name="Google Shape;340;g297e2a676a9_2_102"/>
          <p:cNvCxnSpPr>
            <a:stCxn id="341" idx="3"/>
            <a:endCxn id="342" idx="1"/>
          </p:cNvCxnSpPr>
          <p:nvPr/>
        </p:nvCxnSpPr>
        <p:spPr>
          <a:xfrm>
            <a:off x="7861425" y="5047102"/>
            <a:ext cx="2304600" cy="0"/>
          </a:xfrm>
          <a:prstGeom prst="straightConnector1">
            <a:avLst/>
          </a:prstGeom>
          <a:noFill/>
          <a:ln cap="flat" cmpd="sng" w="76200">
            <a:solidFill>
              <a:srgbClr val="ED4646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3" name="Google Shape;343;g297e2a676a9_2_102"/>
          <p:cNvPicPr preferRelativeResize="0"/>
          <p:nvPr/>
        </p:nvPicPr>
        <p:blipFill rotWithShape="1">
          <a:blip r:embed="rId3">
            <a:alphaModFix/>
          </a:blip>
          <a:srcRect b="0" l="0" r="58136" t="0"/>
          <a:stretch/>
        </p:blipFill>
        <p:spPr>
          <a:xfrm>
            <a:off x="116150" y="2443163"/>
            <a:ext cx="3693849" cy="540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97e2a676a9_2_102"/>
          <p:cNvPicPr preferRelativeResize="0"/>
          <p:nvPr/>
        </p:nvPicPr>
        <p:blipFill rotWithShape="1">
          <a:blip r:embed="rId4">
            <a:alphaModFix/>
          </a:blip>
          <a:srcRect b="0" l="0" r="59766" t="0"/>
          <a:stretch/>
        </p:blipFill>
        <p:spPr>
          <a:xfrm>
            <a:off x="10704451" y="2085800"/>
            <a:ext cx="3773523" cy="592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g297e2a676a9_2_102"/>
          <p:cNvPicPr preferRelativeResize="0"/>
          <p:nvPr/>
        </p:nvPicPr>
        <p:blipFill rotWithShape="1">
          <a:blip r:embed="rId3">
            <a:alphaModFix/>
          </a:blip>
          <a:srcRect b="0" l="58136" r="0" t="0"/>
          <a:stretch/>
        </p:blipFill>
        <p:spPr>
          <a:xfrm>
            <a:off x="3810000" y="2443150"/>
            <a:ext cx="3693849" cy="5400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g297e2a676a9_2_102"/>
          <p:cNvPicPr preferRelativeResize="0"/>
          <p:nvPr/>
        </p:nvPicPr>
        <p:blipFill rotWithShape="1">
          <a:blip r:embed="rId4">
            <a:alphaModFix/>
          </a:blip>
          <a:srcRect b="0" l="60615" r="0" t="0"/>
          <a:stretch/>
        </p:blipFill>
        <p:spPr>
          <a:xfrm>
            <a:off x="14477975" y="2085800"/>
            <a:ext cx="3693849" cy="5922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0" scaled="0"/>
        </a:gra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	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name and value proposition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8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7e2a676a9_2_95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#3</a:t>
            </a:r>
            <a:endParaRPr/>
          </a:p>
        </p:txBody>
      </p:sp>
      <p:sp>
        <p:nvSpPr>
          <p:cNvPr id="352" name="Google Shape;352;g297e2a676a9_2_95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3" name="Google Shape;353;g297e2a676a9_2_95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354" name="Google Shape;354;g297e2a676a9_2_95"/>
          <p:cNvSpPr txBox="1"/>
          <p:nvPr/>
        </p:nvSpPr>
        <p:spPr>
          <a:xfrm>
            <a:off x="789875" y="28368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Improvements to usability goals: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Increases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efficiency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by adding group tasks on the same page as individual tasks, which should reduce misclicks by reducing the number of steps for the user. 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UI is more </a:t>
            </a: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pleasing</a:t>
            </a: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(which should increase NPS) because users can see all their tasks on one page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97e2a676a9_2_117"/>
          <p:cNvSpPr txBox="1"/>
          <p:nvPr/>
        </p:nvSpPr>
        <p:spPr>
          <a:xfrm>
            <a:off x="13001650" y="543750"/>
            <a:ext cx="4691100" cy="192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major change #3</a:t>
            </a:r>
            <a:endParaRPr/>
          </a:p>
        </p:txBody>
      </p:sp>
      <p:sp>
        <p:nvSpPr>
          <p:cNvPr id="360" name="Google Shape;360;g297e2a676a9_2_117"/>
          <p:cNvSpPr/>
          <p:nvPr/>
        </p:nvSpPr>
        <p:spPr>
          <a:xfrm>
            <a:off x="1114925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1" name="Google Shape;361;g297e2a676a9_2_117"/>
          <p:cNvSpPr txBox="1"/>
          <p:nvPr/>
        </p:nvSpPr>
        <p:spPr>
          <a:xfrm>
            <a:off x="981075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362" name="Google Shape;362;g297e2a676a9_2_117"/>
          <p:cNvSpPr txBox="1"/>
          <p:nvPr/>
        </p:nvSpPr>
        <p:spPr>
          <a:xfrm>
            <a:off x="789875" y="3205975"/>
            <a:ext cx="16471500" cy="61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Rationale for change:</a:t>
            </a:r>
            <a:endParaRPr b="1"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“Task ideas” page was cluttered and confusing for users during our lo-fi prototype testing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1371600" rtl="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Montserrat"/>
              <a:buChar char="●"/>
            </a:pPr>
            <a:r>
              <a:rPr lang="en-US" sz="4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found it confusing that individual and group tasks were on different pages</a:t>
            </a:r>
            <a:endParaRPr sz="4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2000"/>
              </a:spcBef>
              <a:spcAft>
                <a:spcPts val="2000"/>
              </a:spcAft>
              <a:buNone/>
            </a:pPr>
            <a:r>
              <a:t/>
            </a:r>
            <a:endParaRPr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04fd7a33a_0_361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6</a:t>
            </a: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medium task-flows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2604fd7a33a_0_361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9" name="Google Shape;369;g2604fd7a33a_0_361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7e2a676a9_0_178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375" name="Google Shape;375;g297e2a676a9_0_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0550" y="389000"/>
            <a:ext cx="11366899" cy="950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g297e2a676a9_0_178"/>
          <p:cNvSpPr txBox="1"/>
          <p:nvPr/>
        </p:nvSpPr>
        <p:spPr>
          <a:xfrm>
            <a:off x="252650" y="1502325"/>
            <a:ext cx="3013800" cy="162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Complete an Activity </a:t>
            </a:r>
            <a:endParaRPr b="1"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97e2a676a9_0_195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382" name="Google Shape;382;g297e2a676a9_0_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7771" y="343725"/>
            <a:ext cx="11828449" cy="975709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g297e2a676a9_0_195"/>
          <p:cNvSpPr txBox="1"/>
          <p:nvPr/>
        </p:nvSpPr>
        <p:spPr>
          <a:xfrm>
            <a:off x="288750" y="1650575"/>
            <a:ext cx="31959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Share the news with friends </a:t>
            </a:r>
            <a:endParaRPr b="1"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97e2a676a9_0_183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Simple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389" name="Google Shape;389;g297e2a676a9_0_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603" y="152400"/>
            <a:ext cx="7629121" cy="998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97e2a676a9_0_183"/>
          <p:cNvSpPr txBox="1"/>
          <p:nvPr/>
        </p:nvSpPr>
        <p:spPr>
          <a:xfrm>
            <a:off x="200125" y="1455400"/>
            <a:ext cx="32469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Share the news with friends </a:t>
            </a:r>
            <a:endParaRPr b="1"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7e2a676a9_0_188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Moderate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396" name="Google Shape;396;g297e2a676a9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1975" y="1166623"/>
            <a:ext cx="11735144" cy="881557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297e2a676a9_0_188"/>
          <p:cNvSpPr txBox="1"/>
          <p:nvPr/>
        </p:nvSpPr>
        <p:spPr>
          <a:xfrm>
            <a:off x="398625" y="1499300"/>
            <a:ext cx="31932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Create a new activity</a:t>
            </a:r>
            <a:endParaRPr b="1"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97e2a676a9_0_202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Moderate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403" name="Google Shape;403;g297e2a676a9_0_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13" y="1319026"/>
            <a:ext cx="17252174" cy="8967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g298d14ab162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6100" y="998225"/>
            <a:ext cx="4506118" cy="86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g298d14ab162_0_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69138" y="4176306"/>
            <a:ext cx="3818562" cy="3145118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g298d14ab162_0_19"/>
          <p:cNvSpPr txBox="1"/>
          <p:nvPr/>
        </p:nvSpPr>
        <p:spPr>
          <a:xfrm>
            <a:off x="342900" y="1190575"/>
            <a:ext cx="45720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Check your activities progress and statistics</a:t>
            </a:r>
            <a:endParaRPr>
              <a:solidFill>
                <a:srgbClr val="FF9292"/>
              </a:solidFill>
            </a:endParaRPr>
          </a:p>
        </p:txBody>
      </p:sp>
      <p:sp>
        <p:nvSpPr>
          <p:cNvPr id="411" name="Google Shape;411;g298d14ab162_0_19"/>
          <p:cNvSpPr txBox="1"/>
          <p:nvPr/>
        </p:nvSpPr>
        <p:spPr>
          <a:xfrm>
            <a:off x="342900" y="182875"/>
            <a:ext cx="3695700" cy="10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Moderate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7e2a676a9_0_210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Complex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417" name="Google Shape;417;g297e2a676a9_0_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025" y="1166625"/>
            <a:ext cx="11596399" cy="804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297e2a676a9_0_210"/>
          <p:cNvSpPr txBox="1"/>
          <p:nvPr/>
        </p:nvSpPr>
        <p:spPr>
          <a:xfrm>
            <a:off x="398625" y="1460675"/>
            <a:ext cx="54864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Create a group activity and invite friends to complete it with you</a:t>
            </a:r>
            <a:endParaRPr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929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4"/>
          <p:cNvPicPr preferRelativeResize="0"/>
          <p:nvPr/>
        </p:nvPicPr>
        <p:blipFill rotWithShape="1">
          <a:blip r:embed="rId3">
            <a:alphaModFix/>
          </a:blip>
          <a:srcRect b="0" l="2814" r="3368" t="0"/>
          <a:stretch/>
        </p:blipFill>
        <p:spPr>
          <a:xfrm>
            <a:off x="1406125" y="3639200"/>
            <a:ext cx="2078100" cy="4798200"/>
          </a:xfrm>
          <a:prstGeom prst="roundRect">
            <a:avLst>
              <a:gd fmla="val 8623" name="adj"/>
            </a:avLst>
          </a:prstGeom>
          <a:noFill/>
          <a:ln>
            <a:noFill/>
          </a:ln>
        </p:spPr>
      </p:pic>
      <p:sp>
        <p:nvSpPr>
          <p:cNvPr id="114" name="Google Shape;114;p4"/>
          <p:cNvSpPr/>
          <p:nvPr/>
        </p:nvSpPr>
        <p:spPr>
          <a:xfrm>
            <a:off x="1266250" y="3487124"/>
            <a:ext cx="2357844" cy="5102352"/>
          </a:xfrm>
          <a:custGeom>
            <a:rect b="b" l="l" r="r" t="t"/>
            <a:pathLst>
              <a:path extrusionOk="0" h="4114800" w="2072830">
                <a:moveTo>
                  <a:pt x="0" y="0"/>
                </a:moveTo>
                <a:lnTo>
                  <a:pt x="2072831" y="0"/>
                </a:lnTo>
                <a:lnTo>
                  <a:pt x="2072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4"/>
          <p:cNvSpPr/>
          <p:nvPr/>
        </p:nvSpPr>
        <p:spPr>
          <a:xfrm rot="-5400000">
            <a:off x="10325253" y="2317795"/>
            <a:ext cx="10280541" cy="5644952"/>
          </a:xfrm>
          <a:custGeom>
            <a:rect b="b" l="l" r="r" t="t"/>
            <a:pathLst>
              <a:path extrusionOk="0" h="5644952" w="10280541">
                <a:moveTo>
                  <a:pt x="0" y="0"/>
                </a:moveTo>
                <a:lnTo>
                  <a:pt x="10280542" y="0"/>
                </a:lnTo>
                <a:lnTo>
                  <a:pt x="10280542" y="5644952"/>
                </a:lnTo>
                <a:lnTo>
                  <a:pt x="0" y="564495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6" name="Google Shape;116;p4"/>
          <p:cNvSpPr txBox="1"/>
          <p:nvPr/>
        </p:nvSpPr>
        <p:spPr>
          <a:xfrm>
            <a:off x="595250" y="714850"/>
            <a:ext cx="11451000" cy="19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From the Portuguese word for shift, or round, and the idea of it being your turn. </a:t>
            </a:r>
            <a:r>
              <a:rPr b="1" i="1" lang="en-US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r>
              <a:rPr lang="en-US" sz="3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 Your turn to roll the die and take agency of your life. </a:t>
            </a:r>
            <a:endParaRPr sz="3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4"/>
          <p:cNvSpPr txBox="1"/>
          <p:nvPr/>
        </p:nvSpPr>
        <p:spPr>
          <a:xfrm>
            <a:off x="5076925" y="5042250"/>
            <a:ext cx="6510300" cy="21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Game your tasks:</a:t>
            </a:r>
            <a:r>
              <a:rPr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Make every chore feel like a </a:t>
            </a:r>
            <a:r>
              <a:rPr b="1"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turn</a:t>
            </a:r>
            <a:r>
              <a:rPr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not a </a:t>
            </a:r>
            <a:r>
              <a:rPr b="1"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toil</a:t>
            </a:r>
            <a:r>
              <a:rPr lang="en-US" sz="4343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3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8d14ab162_0_30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Complex</a:t>
            </a:r>
            <a:endParaRPr>
              <a:solidFill>
                <a:srgbClr val="ED4646"/>
              </a:solidFill>
            </a:endParaRPr>
          </a:p>
        </p:txBody>
      </p:sp>
      <p:pic>
        <p:nvPicPr>
          <p:cNvPr id="424" name="Google Shape;424;g298d14ab162_0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8575" y="3744725"/>
            <a:ext cx="2938150" cy="4765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g298d14ab162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1100" y="683451"/>
            <a:ext cx="4315700" cy="89201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g298d14ab162_0_30"/>
          <p:cNvSpPr txBox="1"/>
          <p:nvPr/>
        </p:nvSpPr>
        <p:spPr>
          <a:xfrm>
            <a:off x="398625" y="1757875"/>
            <a:ext cx="5486400" cy="46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9292"/>
                </a:solidFill>
                <a:latin typeface="Montserrat"/>
                <a:ea typeface="Montserrat"/>
                <a:cs typeface="Montserrat"/>
                <a:sym typeface="Montserrat"/>
              </a:rPr>
              <a:t>Create a group activity and invite friends to complete it with you</a:t>
            </a:r>
            <a:endParaRPr>
              <a:solidFill>
                <a:srgbClr val="FF929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604fd7a33a_0_367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	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prototype implementation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2" name="Google Shape;432;g2604fd7a33a_0_367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g2604fd7a33a_0_367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29image3177530304" id="438" name="Google Shape;438;g2604fd7a33a_0_4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039350" cy="72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g2604fd7a33a_0_417"/>
          <p:cNvSpPr txBox="1"/>
          <p:nvPr/>
        </p:nvSpPr>
        <p:spPr>
          <a:xfrm>
            <a:off x="152400" y="152400"/>
            <a:ext cx="63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and prototyping tools</a:t>
            </a:r>
            <a:endParaRPr b="1"/>
          </a:p>
        </p:txBody>
      </p:sp>
      <p:sp>
        <p:nvSpPr>
          <p:cNvPr id="440" name="Google Shape;440;g2604fd7a33a_0_417"/>
          <p:cNvSpPr txBox="1"/>
          <p:nvPr/>
        </p:nvSpPr>
        <p:spPr>
          <a:xfrm>
            <a:off x="152400" y="1500175"/>
            <a:ext cx="12882600" cy="7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prototype development and 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mockups</a:t>
            </a: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we used Figma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pros:</a:t>
            </a:r>
            <a:endParaRPr sz="3000">
              <a:solidFill>
                <a:srgbClr val="FFFFFF"/>
              </a:solidFill>
              <a:highlight>
                <a:srgbClr val="6AA84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easy collaboration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grid systems for alignment and components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9144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ontserrat"/>
              <a:buChar char="●"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easy to be diligent with details;</a:t>
            </a:r>
            <a:r>
              <a:rPr i="1"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zoomable</a:t>
            </a:r>
            <a:endParaRPr i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cons:</a:t>
            </a:r>
            <a:endParaRPr sz="3000">
              <a:solidFill>
                <a:srgbClr val="FFFFFF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●  higher-stakes: difficult to delete elements/retract ideas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Char char="●"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difficult learning curve for beginners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prototype transitions make changes more complicated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does not store memory</a:t>
            </a:r>
            <a:endParaRPr>
              <a:solidFill>
                <a:srgbClr val="FFFFFF"/>
              </a:solidFill>
              <a:highlight>
                <a:srgbClr val="4B356C"/>
              </a:highlight>
            </a:endParaRPr>
          </a:p>
        </p:txBody>
      </p:sp>
      <p:pic>
        <p:nvPicPr>
          <p:cNvPr id="441" name="Google Shape;441;g2604fd7a33a_0_4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82675" y="2720650"/>
            <a:ext cx="4062426" cy="40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0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ge29image3177530304" id="446" name="Google Shape;44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0039350" cy="727029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10"/>
          <p:cNvSpPr txBox="1"/>
          <p:nvPr/>
        </p:nvSpPr>
        <p:spPr>
          <a:xfrm>
            <a:off x="152400" y="152400"/>
            <a:ext cx="63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design and prototyping tools</a:t>
            </a:r>
            <a:endParaRPr b="1"/>
          </a:p>
        </p:txBody>
      </p:sp>
      <p:sp>
        <p:nvSpPr>
          <p:cNvPr id="448" name="Google Shape;448;p10"/>
          <p:cNvSpPr txBox="1"/>
          <p:nvPr/>
        </p:nvSpPr>
        <p:spPr>
          <a:xfrm>
            <a:off x="471125" y="1321650"/>
            <a:ext cx="12840000" cy="764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 initial sketching of task flows and screens, we used </a:t>
            </a:r>
            <a:r>
              <a:rPr b="1"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GoodNotes</a:t>
            </a:r>
            <a:endParaRPr b="1"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highlight>
                  <a:srgbClr val="6AA84F"/>
                </a:highlight>
                <a:latin typeface="Montserrat"/>
                <a:ea typeface="Montserrat"/>
                <a:cs typeface="Montserrat"/>
                <a:sym typeface="Montserrat"/>
              </a:rPr>
              <a:t>pros:</a:t>
            </a:r>
            <a:endParaRPr sz="3000">
              <a:solidFill>
                <a:srgbClr val="FFFFFF"/>
              </a:solidFill>
              <a:highlight>
                <a:srgbClr val="6AA84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simple, intuitive, we're used to it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creative freedom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very low-fi/low-stakes: encourages new iterations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highlight>
                  <a:srgbClr val="FF0000"/>
                </a:highlight>
                <a:latin typeface="Montserrat"/>
                <a:ea typeface="Montserrat"/>
                <a:cs typeface="Montserrat"/>
                <a:sym typeface="Montserrat"/>
              </a:rPr>
              <a:t>cons:</a:t>
            </a:r>
            <a:endParaRPr sz="3000">
              <a:solidFill>
                <a:schemeClr val="lt1"/>
              </a:solidFill>
              <a:highlight>
                <a:srgbClr val="FF0000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●  individual designs and wireframing – hard to collaborate in.</a:t>
            </a:r>
            <a:endParaRPr sz="30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9" name="Google Shape;449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3975" y="3076575"/>
            <a:ext cx="4133850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04fd7a33a_0_442"/>
          <p:cNvSpPr txBox="1"/>
          <p:nvPr/>
        </p:nvSpPr>
        <p:spPr>
          <a:xfrm>
            <a:off x="152400" y="152400"/>
            <a:ext cx="63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limitations</a:t>
            </a:r>
            <a:endParaRPr b="1"/>
          </a:p>
        </p:txBody>
      </p:sp>
      <p:sp>
        <p:nvSpPr>
          <p:cNvPr id="455" name="Google Shape;455;g2604fd7a33a_0_442"/>
          <p:cNvSpPr txBox="1"/>
          <p:nvPr/>
        </p:nvSpPr>
        <p:spPr>
          <a:xfrm>
            <a:off x="261950" y="991375"/>
            <a:ext cx="8024700" cy="1114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have limited the number of clickable/scrollable options on a screen to only those enough to complete our tasks.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didn't include a full-fledged social network (as mimicked on the feed)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limited the scope of activities and categories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we didn't flesh out privacy permissions which we will add to settings.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6" name="Google Shape;456;g2604fd7a33a_0_442"/>
          <p:cNvSpPr txBox="1"/>
          <p:nvPr/>
        </p:nvSpPr>
        <p:spPr>
          <a:xfrm>
            <a:off x="12711125" y="152400"/>
            <a:ext cx="5433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hard coded / wizard of oz</a:t>
            </a:r>
            <a:endParaRPr b="1"/>
          </a:p>
        </p:txBody>
      </p:sp>
      <p:sp>
        <p:nvSpPr>
          <p:cNvPr id="457" name="Google Shape;457;g2604fd7a33a_0_442"/>
          <p:cNvSpPr txBox="1"/>
          <p:nvPr/>
        </p:nvSpPr>
        <p:spPr>
          <a:xfrm>
            <a:off x="9796475" y="991375"/>
            <a:ext cx="8024700" cy="92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1. dice rolling / randomization (is actually simulated; you always get a 3!)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2. feed page is hard-coded (no friends for now </a:t>
            </a:r>
            <a:r>
              <a:rPr lang="en-US" sz="4000">
                <a:solidFill>
                  <a:srgbClr val="202124"/>
                </a:solidFill>
              </a:rPr>
              <a:t>😔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)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3. the activities (and the description of activity, friends added to the activity), the activity groups are all hard-coded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4. user info in profile page is based on nothing but out intuition of Pedro's goals and stats &lt;3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7e2a676a9_0_225"/>
          <p:cNvSpPr txBox="1"/>
          <p:nvPr/>
        </p:nvSpPr>
        <p:spPr>
          <a:xfrm>
            <a:off x="5631600" y="4084475"/>
            <a:ext cx="7024800" cy="16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689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thank you</a:t>
            </a:r>
            <a:endParaRPr/>
          </a:p>
        </p:txBody>
      </p:sp>
      <p:sp>
        <p:nvSpPr>
          <p:cNvPr id="463" name="Google Shape;463;g297e2a676a9_0_225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64" name="Google Shape;464;g297e2a676a9_0_225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pic>
        <p:nvPicPr>
          <p:cNvPr id="465" name="Google Shape;465;g297e2a676a9_0_225"/>
          <p:cNvPicPr preferRelativeResize="0"/>
          <p:nvPr/>
        </p:nvPicPr>
        <p:blipFill rotWithShape="1">
          <a:blip r:embed="rId4">
            <a:alphaModFix/>
          </a:blip>
          <a:srcRect b="0" l="0" r="0" t="83238"/>
          <a:stretch/>
        </p:blipFill>
        <p:spPr>
          <a:xfrm>
            <a:off x="5277750" y="6721904"/>
            <a:ext cx="7732500" cy="177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97e2a676a9_0_231"/>
          <p:cNvSpPr txBox="1"/>
          <p:nvPr/>
        </p:nvSpPr>
        <p:spPr>
          <a:xfrm>
            <a:off x="152400" y="152400"/>
            <a:ext cx="6348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Appendix</a:t>
            </a:r>
            <a:endParaRPr b="1"/>
          </a:p>
        </p:txBody>
      </p:sp>
      <p:sp>
        <p:nvSpPr>
          <p:cNvPr id="471" name="Google Shape;471;g297e2a676a9_0_231"/>
          <p:cNvSpPr txBox="1"/>
          <p:nvPr/>
        </p:nvSpPr>
        <p:spPr>
          <a:xfrm>
            <a:off x="261950" y="1357300"/>
            <a:ext cx="16099500" cy="79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Med-Fi </a:t>
            </a: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Figma: </a:t>
            </a:r>
            <a:r>
              <a:rPr lang="en-US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https://www.figma.com/file/RDkSKAbDRIfpmg8ZrJzkEM/A6-Turno-Med-Fi-Prototype?type=design&amp;node-id=1%3A451&amp;mode=design&amp;t=FAz1ei0OZ3Gywtxx-1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Revised Lo-Fi Figma: 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https://www.figma.com/file/lqnYB1K5xcnniqVhmOUSUP/Low-Fi-Storyboard?type=design&amp;node-id=5-2&amp;mode=design&amp;t=uueqVhigLgHRRT6I-0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rPr lang="en-US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ReadMe: (in drive)</a:t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286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Montserrat"/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604fd7a33a_0_247"/>
          <p:cNvSpPr/>
          <p:nvPr/>
        </p:nvSpPr>
        <p:spPr>
          <a:xfrm rot="-8100000">
            <a:off x="8987050" y="4259351"/>
            <a:ext cx="313901" cy="313901"/>
          </a:xfrm>
          <a:custGeom>
            <a:rect b="b" l="l" r="r" t="t"/>
            <a:pathLst>
              <a:path extrusionOk="0" h="313727" w="313727">
                <a:moveTo>
                  <a:pt x="0" y="0"/>
                </a:moveTo>
                <a:lnTo>
                  <a:pt x="313726" y="0"/>
                </a:lnTo>
                <a:lnTo>
                  <a:pt x="313726" y="313726"/>
                </a:lnTo>
                <a:lnTo>
                  <a:pt x="0" y="3137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3" name="Google Shape;123;g2604fd7a33a_0_247"/>
          <p:cNvSpPr txBox="1"/>
          <p:nvPr/>
        </p:nvSpPr>
        <p:spPr>
          <a:xfrm>
            <a:off x="1028700" y="809148"/>
            <a:ext cx="16230600" cy="25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there are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daily obstacles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preventing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busy individuals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from living an active lifestyle and accomplishing their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goals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— big or small.</a:t>
            </a:r>
            <a:endParaRPr/>
          </a:p>
        </p:txBody>
      </p:sp>
      <p:sp>
        <p:nvSpPr>
          <p:cNvPr id="124" name="Google Shape;124;g2604fd7a33a_0_247"/>
          <p:cNvSpPr txBox="1"/>
          <p:nvPr/>
        </p:nvSpPr>
        <p:spPr>
          <a:xfrm>
            <a:off x="1028700" y="5715593"/>
            <a:ext cx="16230600" cy="45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 allows users to input their activity goals, tasks to accomplish, &amp; habits to build. Users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roll the die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to determine which of those tasks they should tackle, allowing them to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overcome decision paralysis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&amp; </a:t>
            </a:r>
            <a:r>
              <a:rPr b="1"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establish long term habits</a:t>
            </a:r>
            <a:r>
              <a:rPr lang="en-US" sz="4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>
              <a:solidFill>
                <a:srgbClr val="315DC1"/>
              </a:solidFill>
              <a:latin typeface="Atkinson Hyperlegible"/>
              <a:ea typeface="Atkinson Hyperlegible"/>
              <a:cs typeface="Atkinson Hyperlegible"/>
              <a:sym typeface="Atkinson Hyperlegible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F9292"/>
            </a:gs>
            <a:gs pos="100000">
              <a:srgbClr val="FD3535"/>
            </a:gs>
          </a:gsLst>
          <a:lin ang="2700006" scaled="0"/>
        </a:gra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04fd7a33a_0_256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g2604fd7a33a_0_256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  <p:sp>
        <p:nvSpPr>
          <p:cNvPr id="131" name="Google Shape;131;g2604fd7a33a_0_256"/>
          <p:cNvSpPr txBox="1"/>
          <p:nvPr/>
        </p:nvSpPr>
        <p:spPr>
          <a:xfrm>
            <a:off x="3131281" y="3838873"/>
            <a:ext cx="12025500" cy="17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sz="6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values in design</a:t>
            </a:r>
            <a:endParaRPr sz="6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2" name="Google Shape;132;g2604fd7a33a_0_256"/>
          <p:cNvSpPr/>
          <p:nvPr/>
        </p:nvSpPr>
        <p:spPr>
          <a:xfrm>
            <a:off x="1162550" y="8355600"/>
            <a:ext cx="826011" cy="584185"/>
          </a:xfrm>
          <a:custGeom>
            <a:rect b="b" l="l" r="r" t="t"/>
            <a:pathLst>
              <a:path extrusionOk="0" h="977716" w="1295703">
                <a:moveTo>
                  <a:pt x="0" y="0"/>
                </a:moveTo>
                <a:lnTo>
                  <a:pt x="1295703" y="0"/>
                </a:lnTo>
                <a:lnTo>
                  <a:pt x="1295703" y="977716"/>
                </a:lnTo>
                <a:lnTo>
                  <a:pt x="0" y="9777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g2604fd7a33a_0_256"/>
          <p:cNvSpPr txBox="1"/>
          <p:nvPr/>
        </p:nvSpPr>
        <p:spPr>
          <a:xfrm>
            <a:off x="1028700" y="8939784"/>
            <a:ext cx="8115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TURNO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04fd7a33a_0_26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5456" l="-31239" r="-40839" t="-173128"/>
            </a:stretch>
          </a:blipFill>
          <a:ln>
            <a:noFill/>
          </a:ln>
        </p:spPr>
      </p:sp>
      <p:sp>
        <p:nvSpPr>
          <p:cNvPr id="139" name="Google Shape;139;g2604fd7a33a_0_265"/>
          <p:cNvSpPr txBox="1"/>
          <p:nvPr/>
        </p:nvSpPr>
        <p:spPr>
          <a:xfrm>
            <a:off x="282051" y="215595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MOTIVATION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0" name="Google Shape;140;g2604fd7a33a_0_265"/>
          <p:cNvSpPr txBox="1"/>
          <p:nvPr/>
        </p:nvSpPr>
        <p:spPr>
          <a:xfrm>
            <a:off x="12556726" y="215595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PLAYFULNESS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1" name="Google Shape;141;g2604fd7a33a_0_265"/>
          <p:cNvSpPr txBox="1"/>
          <p:nvPr/>
        </p:nvSpPr>
        <p:spPr>
          <a:xfrm>
            <a:off x="6765626" y="2155953"/>
            <a:ext cx="5449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INTEGRITY</a:t>
            </a:r>
            <a:endParaRPr sz="4100">
              <a:solidFill>
                <a:schemeClr val="l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42" name="Google Shape;142;g2604fd7a33a_0_265"/>
          <p:cNvSpPr/>
          <p:nvPr/>
        </p:nvSpPr>
        <p:spPr>
          <a:xfrm>
            <a:off x="9030438" y="3255388"/>
            <a:ext cx="919583" cy="1219010"/>
          </a:xfrm>
          <a:custGeom>
            <a:rect b="b" l="l" r="r" t="t"/>
            <a:pathLst>
              <a:path extrusionOk="0" h="2057400" w="1507513">
                <a:moveTo>
                  <a:pt x="0" y="0"/>
                </a:moveTo>
                <a:lnTo>
                  <a:pt x="1507513" y="0"/>
                </a:lnTo>
                <a:lnTo>
                  <a:pt x="150751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43" name="Google Shape;143;g2604fd7a33a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43287" y="2978825"/>
            <a:ext cx="2926725" cy="177216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2604fd7a33a_0_265"/>
          <p:cNvSpPr/>
          <p:nvPr/>
        </p:nvSpPr>
        <p:spPr>
          <a:xfrm>
            <a:off x="14729750" y="3118813"/>
            <a:ext cx="1103193" cy="1219071"/>
          </a:xfrm>
          <a:custGeom>
            <a:rect b="b" l="l" r="r" t="t"/>
            <a:pathLst>
              <a:path extrusionOk="0" h="1339639" w="1225770">
                <a:moveTo>
                  <a:pt x="0" y="0"/>
                </a:moveTo>
                <a:lnTo>
                  <a:pt x="1225770" y="0"/>
                </a:lnTo>
                <a:lnTo>
                  <a:pt x="1225770" y="1339640"/>
                </a:lnTo>
                <a:lnTo>
                  <a:pt x="0" y="133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5" name="Google Shape;145;g2604fd7a33a_0_265"/>
          <p:cNvSpPr txBox="1"/>
          <p:nvPr/>
        </p:nvSpPr>
        <p:spPr>
          <a:xfrm>
            <a:off x="12877888" y="4750975"/>
            <a:ext cx="4806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app should be enjoyable to use. we want usability itself to be a motivator to get active!</a:t>
            </a:r>
            <a:endParaRPr b="1" sz="800">
              <a:solidFill>
                <a:srgbClr val="FFFFFF"/>
              </a:solidFill>
              <a:highlight>
                <a:srgbClr val="4B356C"/>
              </a:highlight>
            </a:endParaRPr>
          </a:p>
        </p:txBody>
      </p:sp>
      <p:sp>
        <p:nvSpPr>
          <p:cNvPr id="146" name="Google Shape;146;g2604fd7a33a_0_265"/>
          <p:cNvSpPr txBox="1"/>
          <p:nvPr/>
        </p:nvSpPr>
        <p:spPr>
          <a:xfrm>
            <a:off x="7086775" y="4750975"/>
            <a:ext cx="4806900" cy="38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we count with our user’s integrity and honesty in using the app, as it is essential for the success of our goal and theirs.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g2604fd7a33a_0_265"/>
          <p:cNvSpPr txBox="1"/>
          <p:nvPr/>
        </p:nvSpPr>
        <p:spPr>
          <a:xfrm>
            <a:off x="603213" y="4750975"/>
            <a:ext cx="48069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5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one of our ultimate goals is to build motivation, using a mixture of extrinsic and intrinsic drivers.</a:t>
            </a:r>
            <a:endParaRPr sz="35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"/>
          <p:cNvSpPr txBox="1"/>
          <p:nvPr/>
        </p:nvSpPr>
        <p:spPr>
          <a:xfrm>
            <a:off x="3131281" y="3838873"/>
            <a:ext cx="120255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1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153" name="Google Shape;153;p6"/>
          <p:cNvSpPr txBox="1"/>
          <p:nvPr/>
        </p:nvSpPr>
        <p:spPr>
          <a:xfrm>
            <a:off x="398628" y="56737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encoding motivation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154" name="Google Shape;154;p6"/>
          <p:cNvSpPr txBox="1"/>
          <p:nvPr/>
        </p:nvSpPr>
        <p:spPr>
          <a:xfrm>
            <a:off x="1028700" y="2089875"/>
            <a:ext cx="11055600" cy="75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Progress trackers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Encouraging messages upon completion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Social interactions (Kudos) 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Streaks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6"/>
          <p:cNvSpPr txBox="1"/>
          <p:nvPr/>
        </p:nvSpPr>
        <p:spPr>
          <a:xfrm>
            <a:off x="15532575" y="343725"/>
            <a:ext cx="2612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ED46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MOTIVATION</a:t>
            </a:r>
            <a:endParaRPr sz="3100">
              <a:solidFill>
                <a:srgbClr val="ED46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56" name="Google Shape;156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83275" y="121424"/>
            <a:ext cx="1849311" cy="126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5038" y="1650700"/>
            <a:ext cx="3720224" cy="762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6"/>
          <p:cNvSpPr/>
          <p:nvPr/>
        </p:nvSpPr>
        <p:spPr>
          <a:xfrm>
            <a:off x="12973500" y="1380525"/>
            <a:ext cx="4363307" cy="8167878"/>
          </a:xfrm>
          <a:custGeom>
            <a:rect b="b" l="l" r="r" t="t"/>
            <a:pathLst>
              <a:path extrusionOk="0" h="4114800" w="2072830">
                <a:moveTo>
                  <a:pt x="0" y="0"/>
                </a:moveTo>
                <a:lnTo>
                  <a:pt x="2072831" y="0"/>
                </a:lnTo>
                <a:lnTo>
                  <a:pt x="207283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"/>
          <p:cNvSpPr txBox="1"/>
          <p:nvPr/>
        </p:nvSpPr>
        <p:spPr>
          <a:xfrm>
            <a:off x="398628" y="343723"/>
            <a:ext cx="97674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347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encoding integrity</a:t>
            </a:r>
            <a:endParaRPr>
              <a:solidFill>
                <a:srgbClr val="ED4646"/>
              </a:solidFill>
            </a:endParaRPr>
          </a:p>
        </p:txBody>
      </p:sp>
      <p:sp>
        <p:nvSpPr>
          <p:cNvPr id="164" name="Google Shape;164;p11"/>
          <p:cNvSpPr txBox="1"/>
          <p:nvPr/>
        </p:nvSpPr>
        <p:spPr>
          <a:xfrm>
            <a:off x="861375" y="2173450"/>
            <a:ext cx="13840800" cy="47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Sliding the bar to mark activity as “complete</a:t>
            </a: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” 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Setting achievable goals/tasks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2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D4646"/>
              </a:buClr>
              <a:buSzPts val="4000"/>
              <a:buFont typeface="Montserrat"/>
              <a:buChar char="-"/>
            </a:pPr>
            <a:r>
              <a:rPr lang="en-US" sz="4000">
                <a:solidFill>
                  <a:srgbClr val="ED4646"/>
                </a:solidFill>
                <a:latin typeface="Montserrat"/>
                <a:ea typeface="Montserrat"/>
                <a:cs typeface="Montserrat"/>
                <a:sym typeface="Montserrat"/>
              </a:rPr>
              <a:t>Integrity in sharing posts and interacting with friends (through “kudos”)</a:t>
            </a:r>
            <a:endParaRPr sz="4000">
              <a:solidFill>
                <a:srgbClr val="ED46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11"/>
          <p:cNvSpPr txBox="1"/>
          <p:nvPr/>
        </p:nvSpPr>
        <p:spPr>
          <a:xfrm>
            <a:off x="15484926" y="343725"/>
            <a:ext cx="258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09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ED4646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INTEGRITY</a:t>
            </a:r>
            <a:endParaRPr sz="3000">
              <a:solidFill>
                <a:srgbClr val="ED4646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66" name="Google Shape;16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0825" y="1491488"/>
            <a:ext cx="424815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3850" y="3553750"/>
            <a:ext cx="3535450" cy="456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9363" y="7423800"/>
            <a:ext cx="4041475" cy="240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